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Inter" panose="020B0604020202020204" charset="0"/>
      <p:regular r:id="rId25"/>
      <p:bold r:id="rId26"/>
    </p:embeddedFont>
    <p:embeddedFont>
      <p:font typeface="Inter Medium" panose="020B0604020202020204" charset="0"/>
      <p:regular r:id="rId27"/>
      <p:bold r:id="rId28"/>
    </p:embeddedFont>
    <p:embeddedFont>
      <p:font typeface="Inter SemiBold" panose="020B0604020202020204" charset="0"/>
      <p:regular r:id="rId29"/>
      <p:bold r:id="rId30"/>
    </p:embeddedFont>
    <p:embeddedFont>
      <p:font typeface="Maven Pro SemiBold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4d516647d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4d516647d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a61849c4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a61849c4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3a61849c4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3a61849c4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61849c4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61849c4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a61849c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a61849c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58e27b57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58e27b57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Stopper or section title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a61849c4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a61849c4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a61849c4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3a61849c4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bab2b66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bab2b66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a61849c4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a61849c4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a61849c46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a61849c46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4d516647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4d516647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Stopper or section title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58e27b57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58e27b57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Stopper or section title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3a61849c46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3a61849c46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14d516647d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14d516647d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4d516647d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4d516647d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b69dcc2e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b69dcc2e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58e27b5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58e27b5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Stopper or section title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b69dcc2e0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b69dcc2e0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3a5001a1a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3a5001a1a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a5001a1a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a5001a1a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b69dcc2e0_4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b69dcc2e0_4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iabhishekofficial/mobile-price-classific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209950"/>
            <a:ext cx="4200600" cy="9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Final Project Presentation</a:t>
            </a:r>
            <a:endParaRPr sz="31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547100"/>
            <a:ext cx="4619400" cy="5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4F0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Machine Learning Class</a:t>
            </a:r>
            <a:endParaRPr sz="1400">
              <a:solidFill>
                <a:srgbClr val="F4F0FF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cxnSp>
        <p:nvCxnSpPr>
          <p:cNvPr id="56" name="Google Shape;56;p13"/>
          <p:cNvCxnSpPr/>
          <p:nvPr/>
        </p:nvCxnSpPr>
        <p:spPr>
          <a:xfrm>
            <a:off x="384025" y="4219296"/>
            <a:ext cx="1289400" cy="0"/>
          </a:xfrm>
          <a:prstGeom prst="straightConnector1">
            <a:avLst/>
          </a:prstGeom>
          <a:noFill/>
          <a:ln w="9525" cap="flat" cmpd="sng">
            <a:solidFill>
              <a:srgbClr val="A338E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2403875"/>
            <a:ext cx="46194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Nomor Kelompok:  1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Nama Mentor: Erwin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Nama: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Char char="-"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Rayhan Rizky Akbar Amanda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Char char="-"/>
            </a:pPr>
            <a:r>
              <a:rPr lang="en" sz="18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Nurul Muthmainna Ibrahim</a:t>
            </a:r>
            <a:endParaRPr sz="18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311700" y="4281925"/>
            <a:ext cx="3227400" cy="5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4F0FF"/>
                </a:solidFill>
                <a:latin typeface="Inter"/>
                <a:ea typeface="Inter"/>
                <a:cs typeface="Inter"/>
                <a:sym typeface="Inter"/>
              </a:rPr>
              <a:t>Program Studi Independen Bersertifikat</a:t>
            </a:r>
            <a:endParaRPr sz="1100" b="1">
              <a:solidFill>
                <a:srgbClr val="F4F0F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4F0FF"/>
                </a:solidFill>
                <a:latin typeface="Inter"/>
                <a:ea typeface="Inter"/>
                <a:cs typeface="Inter"/>
                <a:sym typeface="Inter"/>
              </a:rPr>
              <a:t>Zenius Bersama Kampus Merdeka</a:t>
            </a:r>
            <a:endParaRPr sz="1100" b="1">
              <a:solidFill>
                <a:srgbClr val="F4F0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l="-1385" r="20837"/>
          <a:stretch/>
        </p:blipFill>
        <p:spPr>
          <a:xfrm>
            <a:off x="4708725" y="0"/>
            <a:ext cx="4435275" cy="323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l="-1001" r="15385"/>
          <a:stretch/>
        </p:blipFill>
        <p:spPr>
          <a:xfrm>
            <a:off x="5491100" y="1912250"/>
            <a:ext cx="3652900" cy="3231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13"/>
          <p:cNvGrpSpPr/>
          <p:nvPr/>
        </p:nvGrpSpPr>
        <p:grpSpPr>
          <a:xfrm>
            <a:off x="384040" y="392237"/>
            <a:ext cx="2423786" cy="634878"/>
            <a:chOff x="384019" y="392240"/>
            <a:chExt cx="2701500" cy="707700"/>
          </a:xfrm>
        </p:grpSpPr>
        <p:sp>
          <p:nvSpPr>
            <p:cNvPr id="62" name="Google Shape;62;p13"/>
            <p:cNvSpPr/>
            <p:nvPr/>
          </p:nvSpPr>
          <p:spPr>
            <a:xfrm>
              <a:off x="384019" y="392240"/>
              <a:ext cx="2701500" cy="707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3" name="Google Shape;6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61996" y="5465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4" name="Google Shape;64;p13"/>
            <p:cNvCxnSpPr/>
            <p:nvPr/>
          </p:nvCxnSpPr>
          <p:spPr>
            <a:xfrm>
              <a:off x="1787419" y="6481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13"/>
            <p:cNvCxnSpPr/>
            <p:nvPr/>
          </p:nvCxnSpPr>
          <p:spPr>
            <a:xfrm>
              <a:off x="1787385" y="6481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66" name="Google Shape;66;p13"/>
            <p:cNvPicPr preferRelativeResize="0"/>
            <p:nvPr/>
          </p:nvPicPr>
          <p:blipFill rotWithShape="1">
            <a:blip r:embed="rId6">
              <a:alphaModFix/>
            </a:blip>
            <a:srcRect l="9895" r="8731"/>
            <a:stretch/>
          </p:blipFill>
          <p:spPr>
            <a:xfrm>
              <a:off x="555910" y="5130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98" name="Google Shape;198;p22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99" name="Google Shape;19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0" name="Google Shape;200;p22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22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02" name="Google Shape;202;p22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1" y="1492925"/>
            <a:ext cx="3893175" cy="30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76290" y="1492925"/>
            <a:ext cx="3915810" cy="30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12" name="Google Shape;212;p23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13" name="Google Shape;21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4" name="Google Shape;214;p23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23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16" name="Google Shape;216;p23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2040" y="1492925"/>
            <a:ext cx="4210061" cy="30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492925"/>
            <a:ext cx="4187426" cy="30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6" name="Google Shape;226;p2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27" name="Google Shape;22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8" name="Google Shape;228;p2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2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30" name="Google Shape;230;p24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24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3" name="Google Shape;23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2550" y="1492925"/>
            <a:ext cx="4978900" cy="3218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9" name="Google Shape;239;p25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40" name="Google Shape;24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1" name="Google Shape;241;p25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25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43" name="Google Shape;243;p25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6" name="Google Shape;24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2075" y="1492925"/>
            <a:ext cx="641985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>
            <a:spLocks noGrp="1"/>
          </p:cNvSpPr>
          <p:nvPr>
            <p:ph type="title"/>
          </p:nvPr>
        </p:nvSpPr>
        <p:spPr>
          <a:xfrm>
            <a:off x="537425" y="1457350"/>
            <a:ext cx="5455500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Modelling</a:t>
            </a:r>
            <a:endParaRPr sz="36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252" name="Google Shape;252;p26"/>
          <p:cNvPicPr preferRelativeResize="0"/>
          <p:nvPr/>
        </p:nvPicPr>
        <p:blipFill rotWithShape="1">
          <a:blip r:embed="rId3">
            <a:alphaModFix amt="50000"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55" name="Google Shape;255;p26"/>
          <p:cNvCxnSpPr/>
          <p:nvPr/>
        </p:nvCxnSpPr>
        <p:spPr>
          <a:xfrm>
            <a:off x="8315586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26"/>
          <p:cNvCxnSpPr/>
          <p:nvPr/>
        </p:nvCxnSpPr>
        <p:spPr>
          <a:xfrm>
            <a:off x="8315529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7" name="Google Shape;257;p26"/>
          <p:cNvPicPr preferRelativeResize="0"/>
          <p:nvPr/>
        </p:nvPicPr>
        <p:blipFill rotWithShape="1">
          <a:blip r:embed="rId4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/>
          <p:cNvPicPr preferRelativeResize="0"/>
          <p:nvPr/>
        </p:nvPicPr>
        <p:blipFill rotWithShape="1">
          <a:blip r:embed="rId5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>
            <a:spLocks noGrp="1"/>
          </p:cNvSpPr>
          <p:nvPr>
            <p:ph type="body" idx="1"/>
          </p:nvPr>
        </p:nvSpPr>
        <p:spPr>
          <a:xfrm>
            <a:off x="311700" y="1492925"/>
            <a:ext cx="7934100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Feature yang dipilih: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RAM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Daya Baterai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Tinggi Layar dalam Pixel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Lebar Layar dalam Pixel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Target yang dipilih: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Rentang Harga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7" name="Google Shape;267;p27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68" name="Google Shape;268;p27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69" name="Google Shape;269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0" name="Google Shape;270;p27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27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72" name="Google Shape;272;p27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 Feature and Target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 txBox="1">
            <a:spLocks noGrp="1"/>
          </p:cNvSpPr>
          <p:nvPr>
            <p:ph type="body" idx="1"/>
          </p:nvPr>
        </p:nvSpPr>
        <p:spPr>
          <a:xfrm>
            <a:off x="311700" y="1492925"/>
            <a:ext cx="7934100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Algoritma yang dicoba: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Random Forest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Decision Tree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Logistic Regression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Support Vector Machine (SVM)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K-Nearest Neighbor (KNN)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0" name="Google Shape;280;p28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81" name="Google Shape;281;p28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82" name="Google Shape;282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3" name="Google Shape;283;p28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28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85" name="Google Shape;285;p28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6" name="Google Shape;286;p28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Machine Learning Algorithm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>
            <a:spLocks noGrp="1"/>
          </p:cNvSpPr>
          <p:nvPr>
            <p:ph type="body" idx="1"/>
          </p:nvPr>
        </p:nvSpPr>
        <p:spPr>
          <a:xfrm>
            <a:off x="311700" y="1492925"/>
            <a:ext cx="7934100" cy="7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Dilakukan ‘split’ pada data menjadi data ‘train’ dan ‘test’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Bobot yang dicoba: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94" name="Google Shape;294;p29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295" name="Google Shape;295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6" name="Google Shape;296;p29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29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298" name="Google Shape;298;p29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29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Train Test Split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300" name="Google Shape;300;p29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1" name="Google Shape;301;p29"/>
          <p:cNvSpPr txBox="1">
            <a:spLocks noGrp="1"/>
          </p:cNvSpPr>
          <p:nvPr>
            <p:ph type="body" idx="1"/>
          </p:nvPr>
        </p:nvSpPr>
        <p:spPr>
          <a:xfrm>
            <a:off x="311700" y="2156500"/>
            <a:ext cx="7934100" cy="10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Bobot 1			Bobot 2			Bobot 3</a:t>
            </a:r>
            <a:b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- Training	: 80%		- Training	: 70%		- Training	: 60%</a:t>
            </a:r>
            <a:b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- Test	: 20%		- Test	: 30%		- Test	: 40%</a:t>
            </a:r>
            <a:endParaRPr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body" idx="1"/>
          </p:nvPr>
        </p:nvSpPr>
        <p:spPr>
          <a:xfrm>
            <a:off x="311700" y="1492925"/>
            <a:ext cx="79341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Setelah ‘modelling’, didapatkan akurasi dari model berdasarkan masing-masing algoritma dan bobot yang dicoba: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08" name="Google Shape;308;p3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309" name="Google Shape;309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0" name="Google Shape;310;p3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3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12" name="Google Shape;312;p3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3" name="Google Shape;313;p30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 Result and Metric Evaluation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314" name="Google Shape;314;p3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5" name="Google Shape;315;p30"/>
          <p:cNvSpPr txBox="1">
            <a:spLocks noGrp="1"/>
          </p:cNvSpPr>
          <p:nvPr>
            <p:ph type="body" idx="1"/>
          </p:nvPr>
        </p:nvSpPr>
        <p:spPr>
          <a:xfrm>
            <a:off x="311700" y="4034625"/>
            <a:ext cx="7934100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Nilai akurasi digunakan sebagai metrik evaluasi</a:t>
            </a:r>
            <a:endParaRPr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6" name="Google Shape;316;p30"/>
          <p:cNvSpPr txBox="1">
            <a:spLocks noGrp="1"/>
          </p:cNvSpPr>
          <p:nvPr>
            <p:ph type="body" idx="1"/>
          </p:nvPr>
        </p:nvSpPr>
        <p:spPr>
          <a:xfrm>
            <a:off x="311700" y="2097524"/>
            <a:ext cx="7934100" cy="19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	Model 1		Model 2		Model 3</a:t>
            </a:r>
            <a:endParaRPr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- Random Forest	:	87.56%		87.94%		87.94%</a:t>
            </a:r>
            <a:b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- Decision Tree	: 	84.04%		83.92%		84.42%</a:t>
            </a:r>
            <a:b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- Linear Regression	: 	94.47%		95.14%		94.72%</a:t>
            </a:r>
            <a:b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- SVM		: 	93.09%		93.63%		94.22%</a:t>
            </a:r>
            <a:b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500" dirty="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- KNN		: 	91.46%		91.29%		90.45%</a:t>
            </a:r>
            <a:endParaRPr sz="1500" dirty="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>
            <a:spLocks noGrp="1"/>
          </p:cNvSpPr>
          <p:nvPr>
            <p:ph type="body" idx="1"/>
          </p:nvPr>
        </p:nvSpPr>
        <p:spPr>
          <a:xfrm>
            <a:off x="311700" y="1492925"/>
            <a:ext cx="79341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Maka, model yang dipilih sebagai model akhir adalah </a:t>
            </a:r>
            <a:r>
              <a:rPr lang="en" sz="1500" b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Model 2</a:t>
            </a: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 dengan akurasi </a:t>
            </a:r>
            <a:r>
              <a:rPr lang="en" sz="1500" b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95.14%</a:t>
            </a:r>
            <a:endParaRPr sz="1500" b="1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" name="Google Shape;322;p31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23" name="Google Shape;323;p31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324" name="Google Shape;32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5" name="Google Shape;325;p31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31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27" name="Google Shape;327;p31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Final Model Selection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329" name="Google Shape;329;p31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31"/>
          <p:cNvSpPr txBox="1">
            <a:spLocks noGrp="1"/>
          </p:cNvSpPr>
          <p:nvPr>
            <p:ph type="body" idx="1"/>
          </p:nvPr>
        </p:nvSpPr>
        <p:spPr>
          <a:xfrm>
            <a:off x="311700" y="1918925"/>
            <a:ext cx="7934100" cy="9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Model 2:</a:t>
            </a:r>
            <a:b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- Algoritma	: Linear Regression</a:t>
            </a:r>
            <a:b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- Bobot		: Training 70%, Test 30%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0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17750" y="1101600"/>
            <a:ext cx="6253800" cy="29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Maven Pro SemiBold"/>
              <a:buAutoNum type="arabicPeriod"/>
            </a:pPr>
            <a:r>
              <a:rPr lang="en" sz="2400">
                <a:solidFill>
                  <a:srgbClr val="282828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Latar Belakang</a:t>
            </a:r>
            <a:endParaRPr sz="2400">
              <a:solidFill>
                <a:srgbClr val="282828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Maven Pro SemiBold"/>
              <a:buAutoNum type="arabicPeriod"/>
            </a:pPr>
            <a:r>
              <a:rPr lang="en" sz="2400">
                <a:solidFill>
                  <a:srgbClr val="282828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Explorasi Data dan Visualisasi</a:t>
            </a:r>
            <a:endParaRPr sz="2400">
              <a:solidFill>
                <a:srgbClr val="282828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Maven Pro SemiBold"/>
              <a:buAutoNum type="arabicPeriod"/>
            </a:pPr>
            <a:r>
              <a:rPr lang="en" sz="2400">
                <a:solidFill>
                  <a:srgbClr val="282828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Modelling</a:t>
            </a:r>
            <a:endParaRPr sz="2400">
              <a:solidFill>
                <a:srgbClr val="282828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2400"/>
              <a:buFont typeface="Maven Pro SemiBold"/>
              <a:buAutoNum type="arabicPeriod"/>
            </a:pPr>
            <a:r>
              <a:rPr lang="en" sz="2400">
                <a:solidFill>
                  <a:srgbClr val="282828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Kesimpulan</a:t>
            </a:r>
            <a:endParaRPr sz="2400">
              <a:solidFill>
                <a:srgbClr val="282828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Daftar Isi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75" name="Google Shape;75;p14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76" name="Google Shape;7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7" name="Google Shape;77;p14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14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79" name="Google Shape;79;p14"/>
            <p:cNvPicPr preferRelativeResize="0"/>
            <p:nvPr/>
          </p:nvPicPr>
          <p:blipFill rotWithShape="1">
            <a:blip r:embed="rId5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title"/>
          </p:nvPr>
        </p:nvSpPr>
        <p:spPr>
          <a:xfrm>
            <a:off x="537425" y="1457350"/>
            <a:ext cx="5455500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Conclusion</a:t>
            </a:r>
            <a:endParaRPr sz="36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336" name="Google Shape;336;p32"/>
          <p:cNvPicPr preferRelativeResize="0"/>
          <p:nvPr/>
        </p:nvPicPr>
        <p:blipFill rotWithShape="1">
          <a:blip r:embed="rId3">
            <a:alphaModFix amt="50000"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2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8" name="Google Shape;338;p32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39" name="Google Shape;339;p32"/>
          <p:cNvCxnSpPr/>
          <p:nvPr/>
        </p:nvCxnSpPr>
        <p:spPr>
          <a:xfrm>
            <a:off x="8315586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32"/>
          <p:cNvCxnSpPr/>
          <p:nvPr/>
        </p:nvCxnSpPr>
        <p:spPr>
          <a:xfrm>
            <a:off x="8315529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1" name="Google Shape;341;p32"/>
          <p:cNvPicPr preferRelativeResize="0"/>
          <p:nvPr/>
        </p:nvPicPr>
        <p:blipFill rotWithShape="1">
          <a:blip r:embed="rId4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2"/>
          <p:cNvPicPr preferRelativeResize="0"/>
          <p:nvPr/>
        </p:nvPicPr>
        <p:blipFill rotWithShape="1">
          <a:blip r:embed="rId5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2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 sz="1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32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>
            <a:spLocks noGrp="1"/>
          </p:cNvSpPr>
          <p:nvPr>
            <p:ph type="body" idx="1"/>
          </p:nvPr>
        </p:nvSpPr>
        <p:spPr>
          <a:xfrm>
            <a:off x="311700" y="673625"/>
            <a:ext cx="7934100" cy="9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Melalui proyek ini, dapat diketahui spesifikasi telepon seluler yang mempengaruhi harga telepon seluler serta prediksi harga telepon seluler tersebut.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" name="Google Shape;351;p33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52" name="Google Shape;352;p33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353" name="Google Shape;353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4" name="Google Shape;354;p33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33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56" name="Google Shape;356;p33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7" name="Google Shape;357;p33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Modelling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8" name="Google Shape;358;p33"/>
          <p:cNvSpPr txBox="1">
            <a:spLocks noGrp="1"/>
          </p:cNvSpPr>
          <p:nvPr>
            <p:ph type="body" idx="1"/>
          </p:nvPr>
        </p:nvSpPr>
        <p:spPr>
          <a:xfrm>
            <a:off x="311700" y="1584225"/>
            <a:ext cx="7934100" cy="9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Terlihat bahwa semakin mahal harga telepon seluler, maka semakin besar juga ukuran RAM dan daya baterai telepon seluler.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33"/>
          <p:cNvSpPr txBox="1">
            <a:spLocks noGrp="1"/>
          </p:cNvSpPr>
          <p:nvPr>
            <p:ph type="body" idx="1"/>
          </p:nvPr>
        </p:nvSpPr>
        <p:spPr>
          <a:xfrm>
            <a:off x="311700" y="2494825"/>
            <a:ext cx="7934100" cy="9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Dalam memilih telepon seluler, perlu diketahui spesifikasi telepon seluler yang dibutuhkan dan/atau diinginkan untuk mendapatkan harga yang cocok.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>
            <a:spLocks noGrp="1"/>
          </p:cNvSpPr>
          <p:nvPr>
            <p:ph type="title"/>
          </p:nvPr>
        </p:nvSpPr>
        <p:spPr>
          <a:xfrm>
            <a:off x="430058" y="1162650"/>
            <a:ext cx="4114800" cy="26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Terima kasih!</a:t>
            </a:r>
            <a:endParaRPr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4F0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Ada pertanyaan?</a:t>
            </a:r>
            <a:endParaRPr sz="2800">
              <a:solidFill>
                <a:srgbClr val="F4F0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365" name="Google Shape;3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00" y="0"/>
            <a:ext cx="4114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4"/>
          <p:cNvSpPr/>
          <p:nvPr/>
        </p:nvSpPr>
        <p:spPr>
          <a:xfrm>
            <a:off x="6256350" y="1438550"/>
            <a:ext cx="1655700" cy="54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7" name="Google Shape;367;p34"/>
          <p:cNvPicPr preferRelativeResize="0"/>
          <p:nvPr/>
        </p:nvPicPr>
        <p:blipFill rotWithShape="1">
          <a:blip r:embed="rId4">
            <a:alphaModFix/>
          </a:blip>
          <a:srcRect l="9895" r="8731"/>
          <a:stretch/>
        </p:blipFill>
        <p:spPr>
          <a:xfrm>
            <a:off x="6381425" y="1382127"/>
            <a:ext cx="1405548" cy="6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537425" y="1457350"/>
            <a:ext cx="5455500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Latar Belakang</a:t>
            </a:r>
            <a:endParaRPr sz="36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 amt="50000"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88" name="Google Shape;88;p15"/>
          <p:cNvCxnSpPr/>
          <p:nvPr/>
        </p:nvCxnSpPr>
        <p:spPr>
          <a:xfrm>
            <a:off x="8315569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5"/>
          <p:cNvCxnSpPr/>
          <p:nvPr/>
        </p:nvCxnSpPr>
        <p:spPr>
          <a:xfrm>
            <a:off x="8315546" y="184983"/>
            <a:ext cx="0" cy="14472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 rotWithShape="1">
          <a:blip r:embed="rId5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Pendahuluan</a:t>
            </a:r>
            <a:endParaRPr sz="1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311700" y="1744750"/>
            <a:ext cx="7295400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Sumber Data: </a:t>
            </a:r>
            <a:r>
              <a:rPr lang="en" sz="1500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https://www.kaggle.com/datasets/iabhishekofficial/mobile-price-classification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Problem: </a:t>
            </a:r>
            <a:r>
              <a:rPr lang="en" sz="1500" b="1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Classification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Tujuan: 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Mengetahui pengaruh spesifikasi telepon seluler terhadap harga telepon seluler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Char char="-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Memprediksi harga telepon seluler berdasarkan spesifikasi telepon seluler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Latar Belakang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02" name="Google Shape;102;p16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03" name="Google Shape;10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16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06" name="Google Shape;106;p16"/>
            <p:cNvPicPr preferRelativeResize="0"/>
            <p:nvPr/>
          </p:nvPicPr>
          <p:blipFill rotWithShape="1">
            <a:blip r:embed="rId5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Latar Belakang Project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1F99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537425" y="1457350"/>
            <a:ext cx="5455500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Explorasi Data dan Visualisasi</a:t>
            </a:r>
            <a:endParaRPr sz="3600">
              <a:solidFill>
                <a:schemeClr val="lt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 amt="50000"/>
          </a:blip>
          <a:srcRect r="43100" b="39246"/>
          <a:stretch/>
        </p:blipFill>
        <p:spPr>
          <a:xfrm>
            <a:off x="5082000" y="1401150"/>
            <a:ext cx="4061998" cy="374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PUT THE TOPIC HERE AS OVERHEAD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16" name="Google Shape;116;p17"/>
          <p:cNvCxnSpPr/>
          <p:nvPr/>
        </p:nvCxnSpPr>
        <p:spPr>
          <a:xfrm>
            <a:off x="8315586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7"/>
          <p:cNvCxnSpPr/>
          <p:nvPr/>
        </p:nvCxnSpPr>
        <p:spPr>
          <a:xfrm>
            <a:off x="8315529" y="184990"/>
            <a:ext cx="0" cy="144674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8" name="Google Shape;118;p17"/>
          <p:cNvPicPr preferRelativeResize="0"/>
          <p:nvPr/>
        </p:nvPicPr>
        <p:blipFill rotWithShape="1">
          <a:blip r:embed="rId4">
            <a:alphaModFix/>
          </a:blip>
          <a:srcRect l="9895" r="8731" b="31665"/>
          <a:stretch/>
        </p:blipFill>
        <p:spPr>
          <a:xfrm>
            <a:off x="7503025" y="95799"/>
            <a:ext cx="681626" cy="2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5">
            <a:alphaModFix/>
          </a:blip>
          <a:srcRect l="9895" t="68332" r="8731"/>
          <a:stretch/>
        </p:blipFill>
        <p:spPr>
          <a:xfrm>
            <a:off x="7503025" y="316596"/>
            <a:ext cx="681626" cy="1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6725" y="117900"/>
            <a:ext cx="523075" cy="27890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Explorasi Data dan Visualisasi</a:t>
            </a:r>
            <a:endParaRPr sz="1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537425" y="3240750"/>
            <a:ext cx="3705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311700" y="1556750"/>
            <a:ext cx="71913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Pentingkah memiliki telepon seluler?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0" name="Google Shape;130;p18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31" name="Google Shape;13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2" name="Google Shape;132;p18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8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34" name="Google Shape;134;p18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Business Understanding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311700" y="1952400"/>
            <a:ext cx="71913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Mengapa harga telepon seluler cukup variatif?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body" idx="1"/>
          </p:nvPr>
        </p:nvSpPr>
        <p:spPr>
          <a:xfrm>
            <a:off x="311700" y="2348100"/>
            <a:ext cx="7191300" cy="3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Pengaruh: Merek, tampilan, spesifikasi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025" y="2609750"/>
            <a:ext cx="1411476" cy="10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5150" y="3262975"/>
            <a:ext cx="750349" cy="7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025" y="3638161"/>
            <a:ext cx="703452" cy="39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3956" y="3339913"/>
            <a:ext cx="633520" cy="22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3950" y="4064050"/>
            <a:ext cx="1289275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93513" y="2914058"/>
            <a:ext cx="1456950" cy="15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 rotWithShape="1">
          <a:blip r:embed="rId11">
            <a:alphaModFix/>
          </a:blip>
          <a:srcRect l="53478" t="7299" r="3152" b="8511"/>
          <a:stretch/>
        </p:blipFill>
        <p:spPr>
          <a:xfrm>
            <a:off x="2259863" y="2955746"/>
            <a:ext cx="1185350" cy="147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 rotWithShape="1">
          <a:blip r:embed="rId12">
            <a:alphaModFix/>
          </a:blip>
          <a:srcRect l="31793" t="16187" r="32359" b="26062"/>
          <a:stretch/>
        </p:blipFill>
        <p:spPr>
          <a:xfrm>
            <a:off x="4591916" y="2937707"/>
            <a:ext cx="703449" cy="151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13">
            <a:alphaModFix/>
          </a:blip>
          <a:srcRect r="51119" b="8775"/>
          <a:stretch/>
        </p:blipFill>
        <p:spPr>
          <a:xfrm>
            <a:off x="7887956" y="3228117"/>
            <a:ext cx="750350" cy="930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 rotWithShape="1">
          <a:blip r:embed="rId14">
            <a:alphaModFix/>
          </a:blip>
          <a:srcRect l="9558" t="23391" r="13292" b="19722"/>
          <a:stretch/>
        </p:blipFill>
        <p:spPr>
          <a:xfrm>
            <a:off x="5789725" y="3750369"/>
            <a:ext cx="1228261" cy="68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15">
            <a:alphaModFix/>
          </a:blip>
          <a:srcRect l="15580" t="10920" r="49468" b="9657"/>
          <a:stretch/>
        </p:blipFill>
        <p:spPr>
          <a:xfrm>
            <a:off x="7017974" y="2955771"/>
            <a:ext cx="865325" cy="147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16">
            <a:alphaModFix/>
          </a:blip>
          <a:srcRect l="18521" t="31692" r="18179" b="20792"/>
          <a:stretch/>
        </p:blipFill>
        <p:spPr>
          <a:xfrm>
            <a:off x="5785063" y="2966391"/>
            <a:ext cx="1228251" cy="616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>
            <a:spLocks noGrp="1"/>
          </p:cNvSpPr>
          <p:nvPr>
            <p:ph type="body" idx="1"/>
          </p:nvPr>
        </p:nvSpPr>
        <p:spPr>
          <a:xfrm>
            <a:off x="311700" y="1556750"/>
            <a:ext cx="71913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Ukuran data: 2000 baris, 21 kolom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6" name="Google Shape;156;p19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57" name="Google Shape;157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58" name="Google Shape;158;p19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9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60" name="Google Shape;160;p19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Cleansing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311700" y="2539850"/>
            <a:ext cx="7191300" cy="11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Pengecekan data yang dilakukan: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Pengecekan data missing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Pengecekan data duplikasi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Pengecekan outlier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4" name="Google Shape;164;p19"/>
          <p:cNvSpPr txBox="1">
            <a:spLocks noGrp="1"/>
          </p:cNvSpPr>
          <p:nvPr>
            <p:ph type="body" idx="1"/>
          </p:nvPr>
        </p:nvSpPr>
        <p:spPr>
          <a:xfrm>
            <a:off x="311700" y="1933250"/>
            <a:ext cx="71913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Dilakukan pengecekan data untuk melihat perlu dilakukannya ‘pembersihan’ atau tidak.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311700" y="1556750"/>
            <a:ext cx="8543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Pada data, tidak ditemukan adanya data missing maupun terduplikasi namun terdapat data outlier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1" name="Google Shape;171;p20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72" name="Google Shape;17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3" name="Google Shape;173;p20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20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75" name="Google Shape;175;p20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Cleansing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1151" y="2201450"/>
            <a:ext cx="3581700" cy="24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/>
        </p:nvSpPr>
        <p:spPr>
          <a:xfrm>
            <a:off x="0" y="4800600"/>
            <a:ext cx="8943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© 2022 Program Studi Independen Bersertifikat Zenius Bersama Kampus Merdeka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84" name="Google Shape;184;p21"/>
          <p:cNvGrpSpPr/>
          <p:nvPr/>
        </p:nvGrpSpPr>
        <p:grpSpPr>
          <a:xfrm>
            <a:off x="7503019" y="95797"/>
            <a:ext cx="1516771" cy="323122"/>
            <a:chOff x="400885" y="325214"/>
            <a:chExt cx="2298835" cy="489727"/>
          </a:xfrm>
        </p:grpSpPr>
        <p:pic>
          <p:nvPicPr>
            <p:cNvPr id="185" name="Google Shape;185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06971" y="358726"/>
              <a:ext cx="792749" cy="4227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6" name="Google Shape;186;p21"/>
            <p:cNvCxnSpPr/>
            <p:nvPr/>
          </p:nvCxnSpPr>
          <p:spPr>
            <a:xfrm>
              <a:off x="1632394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21"/>
            <p:cNvCxnSpPr/>
            <p:nvPr/>
          </p:nvCxnSpPr>
          <p:spPr>
            <a:xfrm>
              <a:off x="1632360" y="460384"/>
              <a:ext cx="0" cy="21934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88" name="Google Shape;188;p21"/>
            <p:cNvPicPr preferRelativeResize="0"/>
            <p:nvPr/>
          </p:nvPicPr>
          <p:blipFill rotWithShape="1">
            <a:blip r:embed="rId4">
              <a:alphaModFix/>
            </a:blip>
            <a:srcRect l="9895" r="8731"/>
            <a:stretch/>
          </p:blipFill>
          <p:spPr>
            <a:xfrm>
              <a:off x="400885" y="325214"/>
              <a:ext cx="1033078" cy="4897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311700" y="673625"/>
            <a:ext cx="8480400" cy="8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A338EB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</a:t>
            </a:r>
            <a:endParaRPr sz="2820">
              <a:solidFill>
                <a:srgbClr val="A338EB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90" name="Google Shape;190;p21"/>
          <p:cNvSpPr txBox="1"/>
          <p:nvPr/>
        </p:nvSpPr>
        <p:spPr>
          <a:xfrm>
            <a:off x="76197" y="87997"/>
            <a:ext cx="608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601F99"/>
                </a:solidFill>
                <a:latin typeface="Inter"/>
                <a:ea typeface="Inter"/>
                <a:cs typeface="Inter"/>
                <a:sym typeface="Inter"/>
              </a:rPr>
              <a:t>EDA and Visualization</a:t>
            </a:r>
            <a:endParaRPr sz="1000" b="1">
              <a:solidFill>
                <a:srgbClr val="601F9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492925"/>
            <a:ext cx="3832816" cy="30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>
            <a:spLocks noGrp="1"/>
          </p:cNvSpPr>
          <p:nvPr>
            <p:ph type="body" idx="1"/>
          </p:nvPr>
        </p:nvSpPr>
        <p:spPr>
          <a:xfrm>
            <a:off x="4572000" y="1709150"/>
            <a:ext cx="3083400" cy="29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Kategori harga telepon seluler: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Murah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Menengah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Mahal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282828"/>
              </a:buClr>
              <a:buSzPts val="1500"/>
              <a:buFont typeface="Inter"/>
              <a:buAutoNum type="arabicPeriod"/>
            </a:pPr>
            <a:r>
              <a:rPr lang="en" sz="1500">
                <a:solidFill>
                  <a:srgbClr val="282828"/>
                </a:solidFill>
                <a:latin typeface="Inter"/>
                <a:ea typeface="Inter"/>
                <a:cs typeface="Inter"/>
                <a:sym typeface="Inter"/>
              </a:rPr>
              <a:t>Sangat Mahal</a:t>
            </a:r>
            <a:endParaRPr sz="1500">
              <a:solidFill>
                <a:srgbClr val="28282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827</Words>
  <Application>Microsoft Office PowerPoint</Application>
  <PresentationFormat>On-screen Show (16:9)</PresentationFormat>
  <Paragraphs>127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Inter SemiBold</vt:lpstr>
      <vt:lpstr>Maven Pro SemiBold</vt:lpstr>
      <vt:lpstr>Arial</vt:lpstr>
      <vt:lpstr>Inter</vt:lpstr>
      <vt:lpstr>Inter Medium</vt:lpstr>
      <vt:lpstr>Simple Light</vt:lpstr>
      <vt:lpstr>Final Project Presentation</vt:lpstr>
      <vt:lpstr>Latar Belakang Explorasi Data dan Visualisasi Modelling Kesimpulan</vt:lpstr>
      <vt:lpstr>Latar Belakang</vt:lpstr>
      <vt:lpstr>Latar Belakang Project</vt:lpstr>
      <vt:lpstr>Explorasi Data dan Visualisasi</vt:lpstr>
      <vt:lpstr>Business Understanding</vt:lpstr>
      <vt:lpstr>Data Cleansing</vt:lpstr>
      <vt:lpstr>Data Cleansing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Modelling</vt:lpstr>
      <vt:lpstr>Model Feature and Target</vt:lpstr>
      <vt:lpstr>Machine Learning Algorithm</vt:lpstr>
      <vt:lpstr>Train Test Split</vt:lpstr>
      <vt:lpstr>Model Result and Metric Evaluation</vt:lpstr>
      <vt:lpstr>Final Model Selection</vt:lpstr>
      <vt:lpstr>Conclusion</vt:lpstr>
      <vt:lpstr>PowerPoint Presentation</vt:lpstr>
      <vt:lpstr>Terima kasih! Ada pertanyaan?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</dc:title>
  <cp:lastModifiedBy>Rayhan Rizky Akbar</cp:lastModifiedBy>
  <cp:revision>1</cp:revision>
  <dcterms:modified xsi:type="dcterms:W3CDTF">2022-07-09T12:57:16Z</dcterms:modified>
</cp:coreProperties>
</file>